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8" r:id="rId10"/>
    <p:sldId id="270" r:id="rId11"/>
    <p:sldId id="271" r:id="rId12"/>
    <p:sldId id="272" r:id="rId13"/>
    <p:sldId id="275" r:id="rId14"/>
    <p:sldId id="276" r:id="rId15"/>
    <p:sldId id="277" r:id="rId16"/>
    <p:sldId id="278" r:id="rId17"/>
    <p:sldId id="294" r:id="rId18"/>
    <p:sldId id="279" r:id="rId19"/>
    <p:sldId id="283" r:id="rId20"/>
    <p:sldId id="280" r:id="rId21"/>
    <p:sldId id="281" r:id="rId22"/>
    <p:sldId id="284" r:id="rId23"/>
    <p:sldId id="282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8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/>
    <p:restoredTop sz="94694"/>
  </p:normalViewPr>
  <p:slideViewPr>
    <p:cSldViewPr snapToGrid="0">
      <p:cViewPr varScale="1">
        <p:scale>
          <a:sx n="121" d="100"/>
          <a:sy n="121" d="100"/>
        </p:scale>
        <p:origin x="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5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1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9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1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7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3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B2524-0A79-0D45-B9E4-46BA751484EB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BBD7-9996-B987-AC79-56310CAEB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1730461"/>
            <a:ext cx="11416937" cy="2387600"/>
          </a:xfrm>
        </p:spPr>
        <p:txBody>
          <a:bodyPr>
            <a:normAutofit/>
          </a:bodyPr>
          <a:lstStyle/>
          <a:p>
            <a:r>
              <a:rPr lang="en-US" sz="12500" dirty="0"/>
              <a:t>Equipping Night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3F375-4E84-B8DB-6DB3-E15B3E957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06943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/>
              <a:t>January 24, 2024</a:t>
            </a: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6343CD3B-D404-1EC7-941B-4168866E1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53" y="330115"/>
            <a:ext cx="3532230" cy="11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59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D09A-E6FC-73A0-7BAE-D60D8B81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Curses in Psalm 137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F8CF7-FF5F-AF16-4566-C5309CEA3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It is not a prayer for personal vengeance…but a cry for the LORD to act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Not a call to bear arms, but a call to faith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b="1" dirty="0"/>
              <a:t>Why children? </a:t>
            </a:r>
            <a:r>
              <a:rPr lang="en-US" sz="4400" dirty="0"/>
              <a:t>This is what Babylon had already done to Judah. The psalmist is asking for a punishment that fits the crime.</a:t>
            </a:r>
          </a:p>
        </p:txBody>
      </p:sp>
    </p:spTree>
    <p:extLst>
      <p:ext uri="{BB962C8B-B14F-4D97-AF65-F5344CB8AC3E}">
        <p14:creationId xmlns:p14="http://schemas.microsoft.com/office/powerpoint/2010/main" val="4060154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D0F77-553B-D494-E314-29492A00CF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67B8-8E8F-DD5F-FEA4-5197E4FC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183" y="365125"/>
            <a:ext cx="10761617" cy="1325563"/>
          </a:xfrm>
        </p:spPr>
        <p:txBody>
          <a:bodyPr>
            <a:normAutofit/>
          </a:bodyPr>
          <a:lstStyle/>
          <a:p>
            <a:r>
              <a:rPr lang="en-US" sz="5400" dirty="0"/>
              <a:t>Claimed Promises in Psalm 137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66E4E-B62A-04BE-487F-76659A177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306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Genesis 12:3 </a:t>
            </a:r>
            <a:r>
              <a:rPr lang="en-US" sz="36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3</a:t>
            </a:r>
            <a:r>
              <a:rPr lang="en-US" sz="36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I will bless those who bless you, and him who dishonors you I will curse, and in you all the families of the earth shall be blessed.”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kern="0" dirty="0">
              <a:solidFill>
                <a:srgbClr val="C04F15"/>
              </a:solidFill>
              <a:latin typeface="+mj-lt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Jeremiah 51:24  </a:t>
            </a:r>
            <a:r>
              <a:rPr lang="en-US" sz="36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- </a:t>
            </a:r>
            <a:r>
              <a:rPr lang="en-US" sz="36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24</a:t>
            </a:r>
            <a:r>
              <a:rPr lang="en-US" sz="36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“I will repay Babylon and all the inhabitants of Chaldea before your very eyes for all the evil that they have done in Zion, declares the </a:t>
            </a:r>
            <a:r>
              <a:rPr lang="en-US" sz="3600" kern="0" cap="small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Lord</a:t>
            </a:r>
            <a:r>
              <a:rPr lang="en-US" sz="36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.”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kern="0" dirty="0"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3600" b="1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Isaiah 13:6 </a:t>
            </a:r>
            <a:r>
              <a:rPr lang="en-US" sz="36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- Their infants will be dashed in pieces before their eyes; their houses will be plundered and their wives ravished.</a:t>
            </a:r>
            <a:endParaRPr lang="en-US" sz="3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37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4B2E76-6D38-DBBF-D099-DBC5AD5E1C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8C723-80E0-F267-C7FF-18889153E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Summary of Psalm 137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52ABB-C0AA-C69F-FFD0-1C54DFA30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In a desperate cry for Help, the Psalmist asks God to do whatever he must in order to protect his people and fulfill his promises. He asks God to carry out a punishment that fits the crime. This is a call for faith, </a:t>
            </a:r>
            <a:r>
              <a:rPr lang="en-US" sz="4000" i="1" kern="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not</a:t>
            </a:r>
            <a:r>
              <a:rPr lang="en-US" sz="4000" kern="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 a call to bear arms. </a:t>
            </a:r>
            <a:endParaRPr lang="en-US" sz="4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568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DBC27-6BDA-52B8-07A2-81D688C87E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9C28B-096E-80C0-5136-527BFD9B0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811" y="1122363"/>
            <a:ext cx="10432869" cy="3223214"/>
          </a:xfrm>
        </p:spPr>
        <p:txBody>
          <a:bodyPr>
            <a:normAutofit/>
          </a:bodyPr>
          <a:lstStyle/>
          <a:p>
            <a:r>
              <a:rPr lang="en-US" sz="6600" dirty="0"/>
              <a:t>2 – Imprecatory Psalms in Light of the New Testament</a:t>
            </a:r>
          </a:p>
        </p:txBody>
      </p:sp>
    </p:spTree>
    <p:extLst>
      <p:ext uri="{BB962C8B-B14F-4D97-AF65-F5344CB8AC3E}">
        <p14:creationId xmlns:p14="http://schemas.microsoft.com/office/powerpoint/2010/main" val="3832099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9AA77-02BA-2DFF-739D-1163B0E88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051" y="1122363"/>
            <a:ext cx="11329852" cy="2970666"/>
          </a:xfrm>
        </p:spPr>
        <p:txBody>
          <a:bodyPr>
            <a:normAutofit/>
          </a:bodyPr>
          <a:lstStyle/>
          <a:p>
            <a:r>
              <a:rPr lang="en-US" sz="6600" dirty="0"/>
              <a:t>The New Testament is Never Embarrassed by the Imprecatory Psalms</a:t>
            </a:r>
          </a:p>
        </p:txBody>
      </p:sp>
    </p:spTree>
    <p:extLst>
      <p:ext uri="{BB962C8B-B14F-4D97-AF65-F5344CB8AC3E}">
        <p14:creationId xmlns:p14="http://schemas.microsoft.com/office/powerpoint/2010/main" val="3671076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3F041-3EED-F08F-2566-98BCE7E5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549" y="365125"/>
            <a:ext cx="11101251" cy="1325563"/>
          </a:xfrm>
        </p:spPr>
        <p:txBody>
          <a:bodyPr>
            <a:normAutofit/>
          </a:bodyPr>
          <a:lstStyle/>
          <a:p>
            <a:r>
              <a:rPr lang="en-US" sz="5400" dirty="0"/>
              <a:t>The NT quotes the Imprecatory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D8829-331F-79CD-99BE-B0247464A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John 2:17 quotes Psalm 69:9</a:t>
            </a:r>
          </a:p>
        </p:txBody>
      </p:sp>
    </p:spTree>
    <p:extLst>
      <p:ext uri="{BB962C8B-B14F-4D97-AF65-F5344CB8AC3E}">
        <p14:creationId xmlns:p14="http://schemas.microsoft.com/office/powerpoint/2010/main" val="3079095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154A-4A52-D526-05E7-394BA50BE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6323"/>
          </a:xfrm>
        </p:spPr>
        <p:txBody>
          <a:bodyPr>
            <a:normAutofit/>
          </a:bodyPr>
          <a:lstStyle/>
          <a:p>
            <a:r>
              <a:rPr lang="en-US" sz="6000" dirty="0"/>
              <a:t>Psalm 69 Curses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345BE-C127-50F1-4ADA-B2AC6E9C6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5202619"/>
          </a:xfrm>
        </p:spPr>
        <p:txBody>
          <a:bodyPr>
            <a:normAutofit lnSpcReduction="10000"/>
          </a:bodyPr>
          <a:lstStyle/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22</a:t>
            </a:r>
            <a:r>
              <a:rPr lang="en-US" sz="40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Let their own table before them become a snare; and when they are at peace, let it become a trap. 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23</a:t>
            </a:r>
            <a:r>
              <a:rPr lang="en-US" sz="40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Let their eyes be darkened, so that they cannot see, and make their loins tremble continually. 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24</a:t>
            </a:r>
            <a:r>
              <a:rPr lang="en-US" sz="40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Pour out your indignation upon them, and let your burning anger overtake them. 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25</a:t>
            </a:r>
            <a:r>
              <a:rPr lang="en-US" sz="40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May their camp be a desolation; let no one dwell in their tents. 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25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744D85-5854-3007-BF3D-214CDE5F8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C57F8-8AE6-7130-25B1-5887636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6323"/>
          </a:xfrm>
        </p:spPr>
        <p:txBody>
          <a:bodyPr>
            <a:normAutofit/>
          </a:bodyPr>
          <a:lstStyle/>
          <a:p>
            <a:r>
              <a:rPr lang="en-US" sz="6000" dirty="0"/>
              <a:t>Psalm 69 Curses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ED56F-D8C0-CD50-E4C5-10DDA6972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5202619"/>
          </a:xfrm>
        </p:spPr>
        <p:txBody>
          <a:bodyPr>
            <a:normAutofit/>
          </a:bodyPr>
          <a:lstStyle/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26</a:t>
            </a:r>
            <a:r>
              <a:rPr lang="en-US" sz="40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For they persecute him whom you have struck down, and they recount the pain of those you have wounded. 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27</a:t>
            </a:r>
            <a:r>
              <a:rPr lang="en-US" sz="40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Add to them punishment upon punishment; may they have no acquittal from you. 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28</a:t>
            </a:r>
            <a:r>
              <a:rPr lang="en-US" sz="40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Let them be blotted out of the book of the living; let them not be enrolled among the righteous.</a:t>
            </a:r>
            <a:endParaRPr lang="en-US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96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9CCE8-9C3E-FB3A-B3A0-6AA230D603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71B0-3E8E-D160-63B0-B92E2077F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NT quotes the Imprecatory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17478-F411-8E2E-6736-DA71BC4F8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92500" lnSpcReduction="20000"/>
          </a:bodyPr>
          <a:lstStyle/>
          <a:p>
            <a:endParaRPr lang="en-US" sz="4000" dirty="0"/>
          </a:p>
          <a:p>
            <a:r>
              <a:rPr lang="en-US" sz="4300" b="1" dirty="0"/>
              <a:t>John 2:17 </a:t>
            </a:r>
            <a:r>
              <a:rPr lang="en-US" sz="4300" dirty="0"/>
              <a:t>quotes Psalm 69:9</a:t>
            </a:r>
          </a:p>
          <a:p>
            <a:pPr marL="0" indent="0">
              <a:buNone/>
            </a:pPr>
            <a:endParaRPr lang="en-US" sz="4300" dirty="0"/>
          </a:p>
          <a:p>
            <a:r>
              <a:rPr lang="en-US" sz="4300" b="1" dirty="0"/>
              <a:t>John 15:25 </a:t>
            </a:r>
            <a:r>
              <a:rPr lang="en-US" sz="4300" dirty="0"/>
              <a:t>- Jesus himself quotes Psalm 69:4</a:t>
            </a:r>
          </a:p>
          <a:p>
            <a:pPr marL="0" indent="0">
              <a:buNone/>
            </a:pPr>
            <a:endParaRPr lang="en-US" sz="4300" dirty="0"/>
          </a:p>
          <a:p>
            <a:r>
              <a:rPr lang="en-US" sz="4300" b="1" dirty="0"/>
              <a:t>Psalm 69 </a:t>
            </a:r>
            <a:r>
              <a:rPr lang="en-US" sz="4300" u="sng" dirty="0">
                <a:highlight>
                  <a:srgbClr val="FFFF00"/>
                </a:highlight>
              </a:rPr>
              <a:t>is the second most quoted </a:t>
            </a:r>
            <a:r>
              <a:rPr lang="en-US" sz="4300" dirty="0"/>
              <a:t>or alluded to Psalm in the New Testament</a:t>
            </a:r>
          </a:p>
          <a:p>
            <a:pPr lvl="1"/>
            <a:r>
              <a:rPr lang="en-US" sz="3200" dirty="0"/>
              <a:t>John 2:17, 15:25, 19:28-29; Romans 11:9-10, 15:3, Matthew 27:34, 48; Mark 15:36, Luke 23:36, Acts 1:20 </a:t>
            </a:r>
          </a:p>
        </p:txBody>
      </p:sp>
    </p:spTree>
    <p:extLst>
      <p:ext uri="{BB962C8B-B14F-4D97-AF65-F5344CB8AC3E}">
        <p14:creationId xmlns:p14="http://schemas.microsoft.com/office/powerpoint/2010/main" val="4237069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93CDB-E283-44C3-554B-D5D9F2E981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7A1D-FD76-CCBB-1394-E71964A84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051" y="1122363"/>
            <a:ext cx="11268892" cy="2387600"/>
          </a:xfrm>
        </p:spPr>
        <p:txBody>
          <a:bodyPr>
            <a:normAutofit/>
          </a:bodyPr>
          <a:lstStyle/>
          <a:p>
            <a:r>
              <a:rPr lang="en-US" sz="7200" dirty="0"/>
              <a:t>The New Testament Has its Own Imprecations too…</a:t>
            </a:r>
          </a:p>
        </p:txBody>
      </p:sp>
    </p:spTree>
    <p:extLst>
      <p:ext uri="{BB962C8B-B14F-4D97-AF65-F5344CB8AC3E}">
        <p14:creationId xmlns:p14="http://schemas.microsoft.com/office/powerpoint/2010/main" val="62280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7F1C6-878C-8EB6-668F-A12B62189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8" y="637762"/>
            <a:ext cx="4284397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kern="1200" dirty="0">
                <a:solidFill>
                  <a:schemeClr val="bg1"/>
                </a:solidFill>
                <a:latin typeface="PT Sans" panose="020B0503020203020204" pitchFamily="34" charset="77"/>
              </a:rPr>
              <a:t>Mission of Equipping Nights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5741D-2D04-1654-A01D-B4BCD357A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464" y="637762"/>
            <a:ext cx="4305881" cy="58609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000" kern="1200" dirty="0">
                <a:solidFill>
                  <a:schemeClr val="tx1"/>
                </a:solidFill>
                <a:latin typeface="PT Sans" panose="020B0503020203020204" pitchFamily="34" charset="77"/>
              </a:rPr>
              <a:t>Forming a Biblical Worldview from </a:t>
            </a:r>
            <a:r>
              <a:rPr lang="en-US" sz="4000" u="sng" kern="1200" dirty="0">
                <a:solidFill>
                  <a:schemeClr val="tx1"/>
                </a:solidFill>
                <a:latin typeface="PT Sans" panose="020B0503020203020204" pitchFamily="34" charset="77"/>
              </a:rPr>
              <a:t>All of Scripture</a:t>
            </a:r>
            <a:r>
              <a:rPr lang="en-US" sz="4000" kern="1200" dirty="0">
                <a:solidFill>
                  <a:schemeClr val="tx1"/>
                </a:solidFill>
                <a:latin typeface="PT Sans" panose="020B0503020203020204" pitchFamily="34" charset="77"/>
              </a:rPr>
              <a:t>, for </a:t>
            </a:r>
            <a:r>
              <a:rPr lang="en-US" sz="4000" u="sng" kern="1200" dirty="0">
                <a:solidFill>
                  <a:schemeClr val="tx1"/>
                </a:solidFill>
                <a:latin typeface="PT Sans" panose="020B0503020203020204" pitchFamily="34" charset="77"/>
              </a:rPr>
              <a:t>All of Life</a:t>
            </a:r>
          </a:p>
        </p:txBody>
      </p:sp>
    </p:spTree>
    <p:extLst>
      <p:ext uri="{BB962C8B-B14F-4D97-AF65-F5344CB8AC3E}">
        <p14:creationId xmlns:p14="http://schemas.microsoft.com/office/powerpoint/2010/main" val="3732455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BC32B6-AD3C-8959-4C82-3330887F5F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5D668-0E64-61B5-F346-A33C6F51C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NT Has its own Imprecations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C27C9-88F2-E87C-5594-767E790B3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Matthew 23 </a:t>
            </a:r>
            <a:r>
              <a:rPr lang="en-US" sz="5400" dirty="0"/>
              <a:t>– Jesus pronouncing Woes on the Pharisees</a:t>
            </a:r>
          </a:p>
          <a:p>
            <a:r>
              <a:rPr lang="en-US" sz="5400" b="1" dirty="0"/>
              <a:t>Matthew 26 </a:t>
            </a:r>
            <a:r>
              <a:rPr lang="en-US" sz="5400" dirty="0"/>
              <a:t>– Jesus pronounces a Woe on Judas</a:t>
            </a:r>
          </a:p>
        </p:txBody>
      </p:sp>
    </p:spTree>
    <p:extLst>
      <p:ext uri="{BB962C8B-B14F-4D97-AF65-F5344CB8AC3E}">
        <p14:creationId xmlns:p14="http://schemas.microsoft.com/office/powerpoint/2010/main" val="3667037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2F64B8-07E0-23BC-1258-FC8B76EC2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6B646-73B1-09B8-AE0A-856B2D57A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NT Has its own Imprecations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72632-855C-857F-B2DE-A615848AE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2 Tim 4:14 </a:t>
            </a:r>
            <a:r>
              <a:rPr lang="en-US" sz="4400" dirty="0"/>
              <a:t>– “The Lord will repay him…”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b="1" dirty="0"/>
              <a:t>Galatians 1:8-9 </a:t>
            </a:r>
            <a:r>
              <a:rPr lang="en-US" sz="4400" dirty="0"/>
              <a:t>– “Let him be accursed”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b="1" dirty="0"/>
              <a:t>Revelation 6:9-10 </a:t>
            </a:r>
            <a:r>
              <a:rPr lang="en-US" sz="4400" dirty="0"/>
              <a:t>- ”How long before you will judge and avenge our blood?”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2840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8A377-6174-16FD-5DC4-D9EAFFA31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FE24E-3E34-3F6B-FB6E-3C8DD2605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79" y="1619794"/>
            <a:ext cx="10990217" cy="3003006"/>
          </a:xfrm>
        </p:spPr>
        <p:txBody>
          <a:bodyPr>
            <a:normAutofit/>
          </a:bodyPr>
          <a:lstStyle/>
          <a:p>
            <a:r>
              <a:rPr lang="en-US" dirty="0"/>
              <a:t>The New Testament Has </a:t>
            </a:r>
            <a:r>
              <a:rPr lang="en-US" b="1" u="sng" dirty="0"/>
              <a:t>Safeguards</a:t>
            </a:r>
            <a:r>
              <a:rPr lang="en-US" dirty="0"/>
              <a:t> to prevent us from misusing Imprecatory Prayers</a:t>
            </a:r>
          </a:p>
        </p:txBody>
      </p:sp>
    </p:spTree>
    <p:extLst>
      <p:ext uri="{BB962C8B-B14F-4D97-AF65-F5344CB8AC3E}">
        <p14:creationId xmlns:p14="http://schemas.microsoft.com/office/powerpoint/2010/main" val="2436069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C8D40-674E-5C28-E0F1-6F3729A27C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3244B-0C11-4665-801E-4219A7BE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Matthew 5:38-39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ACE7B-9B86-85FD-4E07-E9994A075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“You have heard that it was said, ‘An eye for an eye and a tooth for a tooth.’ </a:t>
            </a:r>
          </a:p>
          <a:p>
            <a:pPr marL="0" indent="0">
              <a:buNone/>
            </a:pPr>
            <a:r>
              <a:rPr lang="en-US" sz="4800" dirty="0"/>
              <a:t>But I say to you, Do not resist the one who is evil. But if anyone slaps you on the right cheek, turn to him the other also.</a:t>
            </a:r>
          </a:p>
        </p:txBody>
      </p:sp>
    </p:spTree>
    <p:extLst>
      <p:ext uri="{BB962C8B-B14F-4D97-AF65-F5344CB8AC3E}">
        <p14:creationId xmlns:p14="http://schemas.microsoft.com/office/powerpoint/2010/main" val="504094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1B253B-80E4-9021-F606-250C9F519F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CC7AB-9985-2431-DEBF-8F706A12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Matthew 5:43-44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B3743-1FD6-C27E-3681-EF31C1C04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kern="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43</a:t>
            </a:r>
            <a:r>
              <a:rPr lang="en-US" sz="4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“You have heard that it was said, ‘You shall love your neighbor and hate your enemy.’ </a:t>
            </a:r>
            <a:endParaRPr lang="en-US" sz="4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kern="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44</a:t>
            </a:r>
            <a:r>
              <a:rPr lang="en-US" sz="48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But I say to you, Love your enemies and pray for those who persecute you,</a:t>
            </a:r>
            <a:endParaRPr lang="en-US" sz="4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22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FAEB43-DC58-29A6-16B5-E8DA7EEB9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125DD-E973-5F45-7787-EE2E16D2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Luke 9:51-56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663E2-B180-A2E7-EF7E-D0D3DD056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583"/>
            <a:ext cx="10515600" cy="4670380"/>
          </a:xfrm>
        </p:spPr>
        <p:txBody>
          <a:bodyPr>
            <a:normAutofit fontScale="925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51</a:t>
            </a:r>
            <a:r>
              <a:rPr lang="en-US" sz="36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When the days drew near for him to be taken up, he set his face to go to Jerusalem. </a:t>
            </a:r>
            <a:r>
              <a:rPr lang="en-US" sz="36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52</a:t>
            </a:r>
            <a:r>
              <a:rPr lang="en-US" sz="36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And he sent messengers ahead of him, who went and entered a village of the Samaritans, to make preparations for him. </a:t>
            </a:r>
            <a:endParaRPr lang="en-US" sz="3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53</a:t>
            </a:r>
            <a:r>
              <a:rPr lang="en-US" sz="36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But the people did not receive him, because his face was set toward Jerusalem. </a:t>
            </a:r>
            <a:r>
              <a:rPr lang="en-US" sz="36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54</a:t>
            </a:r>
            <a:r>
              <a:rPr lang="en-US" sz="36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And when his disciples James and John saw it, they said, “Lord, do you want us to tell fire to come down from heaven and consume them?” </a:t>
            </a:r>
            <a:r>
              <a:rPr lang="en-US" sz="36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55</a:t>
            </a:r>
            <a:r>
              <a:rPr lang="en-US" sz="36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But he turned and rebuked them. </a:t>
            </a:r>
            <a:r>
              <a:rPr lang="en-US" sz="36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56</a:t>
            </a:r>
            <a:r>
              <a:rPr lang="en-US" sz="36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And they went on to another village.</a:t>
            </a:r>
            <a:endParaRPr lang="en-US" sz="3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34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8426A9-193C-CDB4-2490-DCDED90828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B06BD-F8C7-0FA0-7EFB-A24F1CC89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189" y="1122363"/>
            <a:ext cx="1054608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we Reconcile Imprecatory Prayers and Loving Our Enemies?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9DB5B-8A45-58EF-AEFB-E00761A24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dirty="0"/>
              <a:t>Romans 12 has the answer…</a:t>
            </a:r>
          </a:p>
        </p:txBody>
      </p:sp>
    </p:spTree>
    <p:extLst>
      <p:ext uri="{BB962C8B-B14F-4D97-AF65-F5344CB8AC3E}">
        <p14:creationId xmlns:p14="http://schemas.microsoft.com/office/powerpoint/2010/main" val="3466822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6DB96-ED3E-566B-59C1-4826FA9D6C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EC1FB-7FC2-072B-9536-28380480A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201"/>
          </a:xfrm>
        </p:spPr>
        <p:txBody>
          <a:bodyPr>
            <a:normAutofit/>
          </a:bodyPr>
          <a:lstStyle/>
          <a:p>
            <a:r>
              <a:rPr lang="en-US" dirty="0"/>
              <a:t>Romans 12:14, 17, 19-21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E6474-1674-59CB-14DD-360E1573D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938"/>
            <a:ext cx="10515600" cy="5129048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14</a:t>
            </a:r>
            <a:r>
              <a:rPr lang="en-US" sz="32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Bless those who persecute you; bless and do not curse them. 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0" baseline="30000" dirty="0"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17</a:t>
            </a:r>
            <a:r>
              <a:rPr lang="en-US" sz="32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Repay no one evil for evil, but give thought to do what is honorable in the sight of all. 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kern="0" baseline="30000" dirty="0">
                <a:effectLst/>
                <a:highlight>
                  <a:srgbClr val="FFFF00"/>
                </a:highlight>
                <a:ea typeface="Aptos" panose="020B0004020202020204" pitchFamily="34" charset="0"/>
                <a:cs typeface="Calibri" panose="020F0502020204030204" pitchFamily="34" charset="0"/>
              </a:rPr>
              <a:t>19</a:t>
            </a:r>
            <a:r>
              <a:rPr lang="en-US" sz="3200" b="1" kern="0" dirty="0">
                <a:effectLst/>
                <a:highlight>
                  <a:srgbClr val="FFFF00"/>
                </a:highlight>
                <a:ea typeface="Aptos" panose="020B0004020202020204" pitchFamily="34" charset="0"/>
                <a:cs typeface="Calibri" panose="020F0502020204030204" pitchFamily="34" charset="0"/>
              </a:rPr>
              <a:t>Beloved, never avenge yourselves, but leave it to the wrath of God, for it is written, “Vengeance is mine, I will repay, says the Lord.” 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b="1" kern="100" dirty="0">
              <a:effectLst/>
              <a:highlight>
                <a:srgbClr val="FFFF00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20</a:t>
            </a:r>
            <a:r>
              <a:rPr lang="en-US" sz="32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To the contrary, “if your enemy is hungry, feed him; if he is thirsty, give him something to drink; for by so doing you will heap burning coals on his head.” </a:t>
            </a:r>
            <a:br>
              <a:rPr lang="en-US" sz="32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</a:b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21</a:t>
            </a:r>
            <a:r>
              <a:rPr lang="en-US" sz="32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Do not be overcome by evil, but overcome evil with good.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30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D08245-855D-1CE8-4F24-89155F065D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2EC04-2F52-40B2-C5F8-DB597F8AC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0857" y="1122363"/>
            <a:ext cx="10354492" cy="2387600"/>
          </a:xfrm>
        </p:spPr>
        <p:txBody>
          <a:bodyPr>
            <a:normAutofit/>
          </a:bodyPr>
          <a:lstStyle/>
          <a:p>
            <a:r>
              <a:rPr lang="en-US" sz="7200" dirty="0"/>
              <a:t>3 – Imprecatory Psalms in the Church Today</a:t>
            </a:r>
          </a:p>
        </p:txBody>
      </p:sp>
    </p:spTree>
    <p:extLst>
      <p:ext uri="{BB962C8B-B14F-4D97-AF65-F5344CB8AC3E}">
        <p14:creationId xmlns:p14="http://schemas.microsoft.com/office/powerpoint/2010/main" val="1542091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D9DC-E2B7-8D23-B71A-AC8783A47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805" y="365125"/>
            <a:ext cx="11181805" cy="1325563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Imprecatory Psalms in the Church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6D01-3063-A5B2-FB54-AFBF1366F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We learn from them. What do they tell us about God?</a:t>
            </a:r>
          </a:p>
          <a:p>
            <a:pPr marL="0" indent="0">
              <a:buNone/>
            </a:pPr>
            <a:endParaRPr lang="en-US" sz="4400" dirty="0"/>
          </a:p>
          <a:p>
            <a:pPr lvl="1"/>
            <a:r>
              <a:rPr lang="en-US" sz="4000" dirty="0"/>
              <a:t>His justice.</a:t>
            </a:r>
          </a:p>
          <a:p>
            <a:pPr marL="457200" lvl="1" indent="0">
              <a:buNone/>
            </a:pPr>
            <a:endParaRPr lang="en-US" sz="4000" dirty="0"/>
          </a:p>
          <a:p>
            <a:pPr lvl="1"/>
            <a:r>
              <a:rPr lang="en-US" sz="4000" dirty="0"/>
              <a:t>His faithfulness.</a:t>
            </a:r>
          </a:p>
          <a:p>
            <a:pPr marL="457200" lvl="1" indent="0">
              <a:buNone/>
            </a:pPr>
            <a:endParaRPr lang="en-US" sz="4000" dirty="0"/>
          </a:p>
          <a:p>
            <a:pPr lvl="1"/>
            <a:r>
              <a:rPr lang="en-US" sz="4000" dirty="0"/>
              <a:t>Salvation requires judgement.</a:t>
            </a:r>
          </a:p>
        </p:txBody>
      </p:sp>
    </p:spTree>
    <p:extLst>
      <p:ext uri="{BB962C8B-B14F-4D97-AF65-F5344CB8AC3E}">
        <p14:creationId xmlns:p14="http://schemas.microsoft.com/office/powerpoint/2010/main" val="12433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A8F9-93DC-2557-CD40-3E855FFB3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474" y="992777"/>
            <a:ext cx="11329851" cy="3409553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PT Sans" panose="020B0503020203020204" pitchFamily="34" charset="77"/>
              </a:rPr>
              <a:t>What do we do with the Imprecatory Psalms?</a:t>
            </a:r>
          </a:p>
        </p:txBody>
      </p:sp>
    </p:spTree>
    <p:extLst>
      <p:ext uri="{BB962C8B-B14F-4D97-AF65-F5344CB8AC3E}">
        <p14:creationId xmlns:p14="http://schemas.microsoft.com/office/powerpoint/2010/main" val="3977075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981649-21C8-C4AE-A808-9B104378E5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BFEFA-E658-7DF5-28F1-ACB2A21BB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7" y="365125"/>
            <a:ext cx="10787743" cy="1325563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Imprecatory Psalms in the Church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6307B-3D22-27B8-3CA1-57B5FB443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/>
          </a:p>
          <a:p>
            <a:pPr marL="742950" indent="-742950">
              <a:buFont typeface="+mj-lt"/>
              <a:buAutoNum type="arabicPeriod" startAt="2"/>
            </a:pPr>
            <a:r>
              <a:rPr lang="en-US" sz="4400" dirty="0"/>
              <a:t>We realize that we imply them in our prayers more often than we think. </a:t>
            </a:r>
          </a:p>
          <a:p>
            <a:pPr marL="0" indent="0">
              <a:buNone/>
            </a:pPr>
            <a:endParaRPr lang="en-US" sz="4400" dirty="0"/>
          </a:p>
          <a:p>
            <a:pPr lvl="1"/>
            <a:r>
              <a:rPr lang="en-US" sz="4400" dirty="0"/>
              <a:t>”Thy Kingdom Come”</a:t>
            </a:r>
          </a:p>
          <a:p>
            <a:pPr marL="457200" lvl="1" indent="0">
              <a:buNone/>
            </a:pPr>
            <a:endParaRPr lang="en-US" sz="4400" dirty="0"/>
          </a:p>
          <a:p>
            <a:pPr lvl="1"/>
            <a:r>
              <a:rPr lang="en-US" sz="4400" dirty="0"/>
              <a:t>“Come, Lord Jesus”</a:t>
            </a:r>
          </a:p>
        </p:txBody>
      </p:sp>
    </p:spTree>
    <p:extLst>
      <p:ext uri="{BB962C8B-B14F-4D97-AF65-F5344CB8AC3E}">
        <p14:creationId xmlns:p14="http://schemas.microsoft.com/office/powerpoint/2010/main" val="2972885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22F034-3580-2D32-7B39-6E3B0C350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D191C-A457-26BE-3679-28833A9AA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Imprecatory Psalms in the Church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3A9B8-B83C-B46C-EB21-89AC9B9DC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800" dirty="0"/>
              <a:t> We can pray them, with caution</a:t>
            </a:r>
          </a:p>
          <a:p>
            <a:pPr marL="0" indent="0">
              <a:buNone/>
            </a:pPr>
            <a:endParaRPr lang="en-US" sz="3500" dirty="0"/>
          </a:p>
          <a:p>
            <a:pPr lvl="1"/>
            <a:r>
              <a:rPr lang="en-US" sz="3500" dirty="0"/>
              <a:t>Be quick to pray them against Satan, slower to pray them against humans.</a:t>
            </a:r>
          </a:p>
          <a:p>
            <a:pPr marL="457200" lvl="1" indent="0">
              <a:buNone/>
            </a:pPr>
            <a:endParaRPr lang="en-US" sz="3500" dirty="0"/>
          </a:p>
          <a:p>
            <a:pPr lvl="1"/>
            <a:r>
              <a:rPr lang="en-US" sz="3500" dirty="0"/>
              <a:t>Never for personal revenge</a:t>
            </a:r>
          </a:p>
          <a:p>
            <a:pPr marL="457200" lvl="1" indent="0">
              <a:buNone/>
            </a:pPr>
            <a:endParaRPr lang="en-US" sz="3500" dirty="0"/>
          </a:p>
          <a:p>
            <a:pPr lvl="1"/>
            <a:r>
              <a:rPr lang="en-US" sz="3500" dirty="0"/>
              <a:t>Last resort, not a first resort</a:t>
            </a:r>
          </a:p>
          <a:p>
            <a:pPr marL="457200" lvl="1" indent="0">
              <a:buNone/>
            </a:pPr>
            <a:endParaRPr lang="en-US" sz="3500" dirty="0"/>
          </a:p>
          <a:p>
            <a:pPr lvl="1"/>
            <a:r>
              <a:rPr lang="en-US" sz="3500" dirty="0"/>
              <a:t>Pray for the persecuted church.</a:t>
            </a:r>
          </a:p>
          <a:p>
            <a:pPr marL="457200" lvl="1" indent="0">
              <a:buNone/>
            </a:pPr>
            <a:endParaRPr lang="en-US" sz="3500" dirty="0"/>
          </a:p>
          <a:p>
            <a:pPr lvl="1"/>
            <a:r>
              <a:rPr lang="en-US" sz="3500" dirty="0"/>
              <a:t>Pray against anti-God ideologies and institutions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6438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4EA88-21F9-7E04-9110-BFF9BE5A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F.G. Hibbard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F7D60-3B89-9466-09BC-25E4D1D12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kern="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“Yes, my son, the men against whom David prays were bloody men, men of falsehood and crime, enemies to the peace of society, seeking his own life, </a:t>
            </a:r>
            <a:r>
              <a:rPr lang="en-US" sz="4400" b="1" u="sng" kern="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</a:rPr>
              <a:t>and unless they were arrested and their wicked devices defeated, many innocent persons must suffer</a:t>
            </a:r>
            <a:r>
              <a:rPr lang="en-US" sz="4400" kern="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</a:rPr>
              <a:t>.”</a:t>
            </a:r>
            <a:r>
              <a:rPr lang="en-US" sz="4400" kern="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1895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4777-C254-97E6-07F4-8CD9CB51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 Non-Negotiable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B2ED-F54B-A0F3-804D-E4D117F95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2 Timothy 3:16–17</a:t>
            </a:r>
            <a:endParaRPr lang="en-US" sz="4400" kern="0" baseline="30000" dirty="0">
              <a:effectLst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0" baseline="30000" dirty="0"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sng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16</a:t>
            </a:r>
            <a:r>
              <a:rPr lang="en-US" sz="4400" b="1" u="sng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All Scripture </a:t>
            </a:r>
            <a:r>
              <a:rPr lang="en-US" sz="44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is breathed out by God and </a:t>
            </a:r>
            <a:r>
              <a:rPr lang="en-US" sz="4400" b="1" u="sng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profitable</a:t>
            </a:r>
            <a:r>
              <a:rPr lang="en-US" sz="44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 for teaching, for reproof, for correction, and for training in righteousness, </a:t>
            </a:r>
            <a:r>
              <a:rPr lang="en-US" sz="4400" kern="0" baseline="300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17</a:t>
            </a:r>
            <a:r>
              <a:rPr lang="en-US" sz="44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that the man of God may be complete, </a:t>
            </a:r>
            <a:r>
              <a:rPr lang="en-US" sz="4400" b="1" u="sng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equipped</a:t>
            </a:r>
            <a:r>
              <a:rPr lang="en-US" sz="4400" kern="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 for every good work.</a:t>
            </a:r>
            <a:endParaRPr lang="en-US" sz="4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6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1BE49-AA9D-C4F7-3242-D2F0A2A0D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Psalm 137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66BDD-632B-2FB4-101A-09A44109B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1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aseline="30000" dirty="0">
                <a:effectLst/>
                <a:latin typeface="Helvetica" pitchFamily="2" charset="0"/>
              </a:rPr>
              <a:t>1</a:t>
            </a:r>
            <a:r>
              <a:rPr lang="en-US" sz="3000" dirty="0">
                <a:effectLst/>
                <a:latin typeface="Helvetica" pitchFamily="2" charset="0"/>
              </a:rPr>
              <a:t>By the waters of Babylon, there we sat down and wept, when we remembered Zion. </a:t>
            </a:r>
          </a:p>
          <a:p>
            <a:pPr marL="0" indent="0">
              <a:buNone/>
            </a:pPr>
            <a:r>
              <a:rPr lang="en-US" sz="3000" baseline="30000" dirty="0">
                <a:effectLst/>
                <a:latin typeface="Helvetica" pitchFamily="2" charset="0"/>
              </a:rPr>
              <a:t>2</a:t>
            </a:r>
            <a:r>
              <a:rPr lang="en-US" sz="3000" dirty="0">
                <a:effectLst/>
                <a:latin typeface="Helvetica" pitchFamily="2" charset="0"/>
              </a:rPr>
              <a:t>On the willows there we hung up our lyres. </a:t>
            </a:r>
          </a:p>
          <a:p>
            <a:pPr marL="0" indent="0">
              <a:buNone/>
            </a:pPr>
            <a:r>
              <a:rPr lang="en-US" sz="3000" baseline="30000" dirty="0">
                <a:effectLst/>
                <a:latin typeface="Helvetica" pitchFamily="2" charset="0"/>
              </a:rPr>
              <a:t>3</a:t>
            </a:r>
            <a:r>
              <a:rPr lang="en-US" sz="3000" dirty="0">
                <a:effectLst/>
                <a:latin typeface="Helvetica" pitchFamily="2" charset="0"/>
              </a:rPr>
              <a:t>For there our captors required of us songs, and our tormentors, mirth, saying, “Sing us one of the songs of Zion!” </a:t>
            </a:r>
          </a:p>
          <a:p>
            <a:pPr marL="0" indent="0">
              <a:buNone/>
            </a:pPr>
            <a:r>
              <a:rPr lang="en-US" sz="3000" baseline="30000" dirty="0">
                <a:effectLst/>
                <a:latin typeface="Helvetica" pitchFamily="2" charset="0"/>
              </a:rPr>
              <a:t>4</a:t>
            </a:r>
            <a:r>
              <a:rPr lang="en-US" sz="3000" dirty="0">
                <a:effectLst/>
                <a:latin typeface="Helvetica" pitchFamily="2" charset="0"/>
              </a:rPr>
              <a:t>How shall we sing the Lord’s song in a foreign land? </a:t>
            </a:r>
          </a:p>
          <a:p>
            <a:pPr marL="0" indent="0">
              <a:buNone/>
            </a:pPr>
            <a:r>
              <a:rPr lang="en-US" sz="3000" baseline="30000" dirty="0">
                <a:effectLst/>
                <a:latin typeface="Helvetica" pitchFamily="2" charset="0"/>
              </a:rPr>
              <a:t>5</a:t>
            </a:r>
            <a:r>
              <a:rPr lang="en-US" sz="3000" dirty="0">
                <a:effectLst/>
                <a:latin typeface="Helvetica" pitchFamily="2" charset="0"/>
              </a:rPr>
              <a:t>If I forget you, O Jerusalem, let my right hand forget its skill! </a:t>
            </a:r>
          </a:p>
          <a:p>
            <a:pPr marL="0" indent="0">
              <a:buNone/>
            </a:pPr>
            <a:r>
              <a:rPr lang="en-US" sz="3000" baseline="30000" dirty="0">
                <a:effectLst/>
                <a:latin typeface="Helvetica" pitchFamily="2" charset="0"/>
              </a:rPr>
              <a:t>6</a:t>
            </a:r>
            <a:r>
              <a:rPr lang="en-US" sz="3000" dirty="0">
                <a:effectLst/>
                <a:latin typeface="Helvetica" pitchFamily="2" charset="0"/>
              </a:rPr>
              <a:t>Let my tongue stick to the roof of my mouth, if I do not remember you, if I do not set Jerusalem above my highest joy!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7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51CD-0F70-DDBF-91A4-54CAA8080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Psalm 137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aseline="30000" dirty="0">
                <a:effectLst/>
                <a:latin typeface="Helvetica" pitchFamily="2" charset="0"/>
              </a:rPr>
              <a:t>7</a:t>
            </a:r>
            <a:r>
              <a:rPr lang="en-US" sz="3600" dirty="0">
                <a:effectLst/>
                <a:latin typeface="Helvetica" pitchFamily="2" charset="0"/>
              </a:rPr>
              <a:t>Remember, O Lord, against the Edomites the day of Jerusalem, how they said, “Lay it bare, lay it bare, down to its foundations!” </a:t>
            </a:r>
          </a:p>
          <a:p>
            <a:pPr marL="0" indent="0">
              <a:buNone/>
            </a:pPr>
            <a:r>
              <a:rPr lang="en-US" sz="3600" baseline="30000" dirty="0">
                <a:effectLst/>
                <a:latin typeface="Helvetica" pitchFamily="2" charset="0"/>
              </a:rPr>
              <a:t>8</a:t>
            </a:r>
            <a:r>
              <a:rPr lang="en-US" sz="3600" dirty="0">
                <a:effectLst/>
                <a:latin typeface="Helvetica" pitchFamily="2" charset="0"/>
              </a:rPr>
              <a:t>O daughter of Babylon, doomed to be destroyed, blessed shall he be who repays you with what you have done to us! </a:t>
            </a:r>
          </a:p>
          <a:p>
            <a:pPr marL="0" indent="0">
              <a:buNone/>
            </a:pPr>
            <a:r>
              <a:rPr lang="en-US" sz="3600" baseline="30000" dirty="0">
                <a:effectLst/>
                <a:latin typeface="Helvetica" pitchFamily="2" charset="0"/>
              </a:rPr>
              <a:t>9</a:t>
            </a:r>
            <a:r>
              <a:rPr lang="en-US" sz="3600" dirty="0">
                <a:effectLst/>
                <a:latin typeface="Helvetica" pitchFamily="2" charset="0"/>
              </a:rPr>
              <a:t>Blessed shall he be who takes your little ones and dashes them against the rock!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9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06D8C-EE2F-4462-0869-F9A9E6A2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Other imprecatory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E22AD-06E9-18E4-7675-37A66BD7C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Psalms 55, 59, 69, 79, 109</a:t>
            </a:r>
          </a:p>
        </p:txBody>
      </p:sp>
    </p:spTree>
    <p:extLst>
      <p:ext uri="{BB962C8B-B14F-4D97-AF65-F5344CB8AC3E}">
        <p14:creationId xmlns:p14="http://schemas.microsoft.com/office/powerpoint/2010/main" val="358064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DC40-8874-1A06-094C-B536C62C7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Our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03A87-BCDF-0B37-369E-74FF81B60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Imprecatory Psalms in their </a:t>
            </a:r>
            <a:r>
              <a:rPr lang="en-US" sz="4400" u="sng" dirty="0"/>
              <a:t>Original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Imprecatory Psalms in Light of the </a:t>
            </a:r>
            <a:r>
              <a:rPr lang="en-US" sz="4400" u="sng" dirty="0"/>
              <a:t>New Testament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Imprecatory Psalms in the </a:t>
            </a:r>
            <a:r>
              <a:rPr lang="en-US" sz="4400" u="sng" dirty="0"/>
              <a:t>Church Today</a:t>
            </a:r>
          </a:p>
        </p:txBody>
      </p:sp>
    </p:spTree>
    <p:extLst>
      <p:ext uri="{BB962C8B-B14F-4D97-AF65-F5344CB8AC3E}">
        <p14:creationId xmlns:p14="http://schemas.microsoft.com/office/powerpoint/2010/main" val="292814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29661-E594-F4AB-D7D1-B1D3192BC1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1 – Imprecatory Psalms in their Original Context</a:t>
            </a:r>
          </a:p>
        </p:txBody>
      </p:sp>
    </p:spTree>
    <p:extLst>
      <p:ext uri="{BB962C8B-B14F-4D97-AF65-F5344CB8AC3E}">
        <p14:creationId xmlns:p14="http://schemas.microsoft.com/office/powerpoint/2010/main" val="29238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2811</TotalTime>
  <Words>1355</Words>
  <Application>Microsoft Macintosh PowerPoint</Application>
  <PresentationFormat>Widescreen</PresentationFormat>
  <Paragraphs>123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Aptos</vt:lpstr>
      <vt:lpstr>Aptos Display</vt:lpstr>
      <vt:lpstr>Arial</vt:lpstr>
      <vt:lpstr>Calibri</vt:lpstr>
      <vt:lpstr>Helvetica</vt:lpstr>
      <vt:lpstr>PT Sans</vt:lpstr>
      <vt:lpstr>Office 2013 - 2022 Theme</vt:lpstr>
      <vt:lpstr>Equipping Night</vt:lpstr>
      <vt:lpstr>Mission of Equipping Nights</vt:lpstr>
      <vt:lpstr>What do we do with the Imprecatory Psalms?</vt:lpstr>
      <vt:lpstr>A Non-Negotiable Truth</vt:lpstr>
      <vt:lpstr>Psalm 137</vt:lpstr>
      <vt:lpstr>Psalm 137</vt:lpstr>
      <vt:lpstr>Other imprecatory Psalms</vt:lpstr>
      <vt:lpstr>Our Outline</vt:lpstr>
      <vt:lpstr>1 – Imprecatory Psalms in their Original Context</vt:lpstr>
      <vt:lpstr>Curses in Psalm 137</vt:lpstr>
      <vt:lpstr>Claimed Promises in Psalm 137</vt:lpstr>
      <vt:lpstr>Summary of Psalm 137 </vt:lpstr>
      <vt:lpstr>2 – Imprecatory Psalms in Light of the New Testament</vt:lpstr>
      <vt:lpstr>The New Testament is Never Embarrassed by the Imprecatory Psalms</vt:lpstr>
      <vt:lpstr>The NT quotes the Imprecatory Psalms</vt:lpstr>
      <vt:lpstr>Psalm 69 Curses</vt:lpstr>
      <vt:lpstr>Psalm 69 Curses</vt:lpstr>
      <vt:lpstr>The NT quotes the Imprecatory Psalms</vt:lpstr>
      <vt:lpstr>The New Testament Has its Own Imprecations too…</vt:lpstr>
      <vt:lpstr>The NT Has its own Imprecations</vt:lpstr>
      <vt:lpstr>The NT Has its own Imprecations</vt:lpstr>
      <vt:lpstr>The New Testament Has Safeguards to prevent us from misusing Imprecatory Prayers</vt:lpstr>
      <vt:lpstr>Matthew 5:38-39</vt:lpstr>
      <vt:lpstr>Matthew 5:43-44</vt:lpstr>
      <vt:lpstr>Luke 9:51-56</vt:lpstr>
      <vt:lpstr>How do we Reconcile Imprecatory Prayers and Loving Our Enemies?</vt:lpstr>
      <vt:lpstr>Romans 12:14, 17, 19-21</vt:lpstr>
      <vt:lpstr>3 – Imprecatory Psalms in the Church Today</vt:lpstr>
      <vt:lpstr>Imprecatory Psalms in the Church Today</vt:lpstr>
      <vt:lpstr>Imprecatory Psalms in the Church Today</vt:lpstr>
      <vt:lpstr>Imprecatory Psalms in the Church Today</vt:lpstr>
      <vt:lpstr>F.G. Hibbard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Equipping Night</dc:title>
  <dc:creator>Matthew McFarling</dc:creator>
  <cp:lastModifiedBy>Matthew McFarling</cp:lastModifiedBy>
  <cp:revision>3</cp:revision>
  <dcterms:created xsi:type="dcterms:W3CDTF">2024-01-22T20:36:43Z</dcterms:created>
  <dcterms:modified xsi:type="dcterms:W3CDTF">2024-01-30T18:45:20Z</dcterms:modified>
</cp:coreProperties>
</file>